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E8B8-98C0-4673-9498-97B7EE306392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1DAE-17EA-4C8D-A43B-4D151A556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F05A-AEE3-497D-A9E5-FAA0CC6DFBC3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6E5D-E6BF-4E3E-AFD5-A6A7DA65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5520-5B8F-49C6-8046-8E187CDEA24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77A1-C615-44A1-ADF3-12B579289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A6C1-DA74-4A4C-819E-F705CD44266E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0557-F773-46F6-AF2A-4B12CB861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3C30-AF76-46D3-A16A-075CA7A77704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6164-2513-431D-94D9-C0391139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84F1-2F36-481F-8EE0-9C20B92D7FDB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5644-6FAB-41A0-B01B-6D5149D30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20C0-60D7-4B4E-A9F2-F128E95F2F2D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F09B-DACC-4C4D-B4B8-EE8FB494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8BA4-29C4-445C-A74B-5704F9340385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4EEF-46CA-4E35-8274-19DFAEC13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D32F-DAEC-4040-B4E6-0C51B0EDDCF2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0FE3-1971-4285-B2EA-36F20D87D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8CCA-322C-42B0-B21C-646D7A73C217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E1E8-1AB7-40F6-8819-6BCA44AB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9917-3295-47F7-BEB5-33F389BA387A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60D4-845A-438B-A7BC-5064D4C8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zdtr5t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6C6A5-900F-4101-843B-DA833B26D395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26A53-CF09-4FD8-928C-0BB7E769E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583363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225491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225491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"/>
          <p:cNvGrpSpPr>
            <a:grpSpLocks/>
          </p:cNvGrpSpPr>
          <p:nvPr/>
        </p:nvGrpSpPr>
        <p:grpSpPr bwMode="auto">
          <a:xfrm>
            <a:off x="1187450" y="2708275"/>
            <a:ext cx="6624638" cy="3473450"/>
            <a:chOff x="1115616" y="2132856"/>
            <a:chExt cx="7165477" cy="39925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18049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BACC6">
                      <a:lumMod val="75000"/>
                    </a:srgb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Семинар  в МБОУ «</a:t>
              </a:r>
              <a:r>
                <a:rPr lang="ru-RU" sz="4800" b="1" dirty="0" err="1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BACC6">
                      <a:lumMod val="75000"/>
                    </a:srgb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Шелкозаводская</a:t>
              </a:r>
              <a:r>
                <a:rPr lang="ru-RU" sz="48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BACC6">
                      <a:lumMod val="75000"/>
                    </a:srgb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СОШ»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39504" y="4037908"/>
              <a:ext cx="4910918" cy="20875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На тему : Как учитель управляет качеством обучения в образовательной системе «учитель- ученик» </a:t>
              </a:r>
              <a:endParaRPr lang="ru-RU" sz="280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065213" y="3500438"/>
            <a:ext cx="75517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Управленческие документы 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столе учителя.</a:t>
            </a:r>
          </a:p>
          <a:p>
            <a:pPr algn="ctr"/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609600" y="4941888"/>
            <a:ext cx="2705100" cy="1295400"/>
          </a:xfrm>
          <a:prstGeom prst="foldedCorner">
            <a:avLst>
              <a:gd name="adj" fmla="val 284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Сценарий урока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09600" y="3068638"/>
            <a:ext cx="2343150" cy="1008062"/>
          </a:xfrm>
          <a:prstGeom prst="foldedCorner">
            <a:avLst>
              <a:gd name="adj" fmla="val 284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Рабочая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 предмету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3748088" y="2133600"/>
            <a:ext cx="4784725" cy="1381125"/>
          </a:xfrm>
          <a:prstGeom prst="foldedCorner">
            <a:avLst>
              <a:gd name="adj" fmla="val 284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Информационная/технологическая карта темы/модуля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784725" y="3957638"/>
            <a:ext cx="2703513" cy="1801812"/>
          </a:xfrm>
          <a:prstGeom prst="foldedCorner">
            <a:avLst>
              <a:gd name="adj" fmla="val 284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Диагностические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(тематическая и промежуточная диагностика)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87450" y="2781300"/>
            <a:ext cx="57610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2000">
                <a:latin typeface="Calibri" pitchFamily="34" charset="0"/>
              </a:rPr>
              <a:t>ПРИКАЗ</a:t>
            </a:r>
          </a:p>
          <a:p>
            <a:pPr algn="ctr"/>
            <a:r>
              <a:rPr lang="ru-RU" sz="2000">
                <a:latin typeface="Calibri" pitchFamily="34" charset="0"/>
              </a:rPr>
              <a:t>от 31 декабря 2015 года N 1577</a:t>
            </a:r>
          </a:p>
          <a:p>
            <a:pPr algn="ctr"/>
            <a:r>
              <a:rPr lang="ru-RU" sz="2000">
                <a:latin typeface="Calibri" pitchFamily="34" charset="0"/>
              </a:rPr>
              <a:t>О внесении изменений в </a:t>
            </a:r>
            <a:r>
              <a:rPr lang="ru-RU" sz="2000">
                <a:latin typeface="Calibri" pitchFamily="34" charset="0"/>
                <a:hlinkClick r:id="rId2"/>
              </a:rPr>
              <a:t>федеральный государственный образовательный стандарт основного общего образования</a:t>
            </a:r>
            <a:r>
              <a:rPr lang="ru-RU" sz="2000">
                <a:latin typeface="Calibri" pitchFamily="34" charset="0"/>
              </a:rPr>
              <a:t>, утвержденный </a:t>
            </a:r>
            <a:r>
              <a:rPr lang="ru-RU" sz="2000">
                <a:latin typeface="Calibri" pitchFamily="34" charset="0"/>
                <a:hlinkClick r:id="rId2"/>
              </a:rPr>
              <a:t>приказом Министерства образования и науки Российской Федерации от 17 декабря 2010 года N 1897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755650" y="2781300"/>
            <a:ext cx="792003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10. </a:t>
            </a:r>
            <a:r>
              <a:rPr lang="ru-RU" sz="2000">
                <a:latin typeface="Times New Roman" pitchFamily="18" charset="0"/>
                <a:cs typeface="Times New Roman" pitchFamily="18" charset="0"/>
                <a:hlinkClick r:id="rId2"/>
              </a:rPr>
              <a:t>Пункт 18.2.2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изложить в следующей редакции: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"18.2.2. Рабочие программы учебных предметов, курсов, в том числе внеурочной деятельности должны обеспечивать достижение планируемых результатов освоения основной образовательной программы основного общего образования.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Рабочие программы учебных предметов, курсов, в том числе внеурочной деятельности разрабатываются на основе требований к результатам освоения основной образовательной программы основного общего образования с учетом программ, включенных в ее структуру.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68313" y="3068638"/>
            <a:ext cx="77041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Рабочие программы учебных предметов, курсов должны содержать: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1) планируемые результаты освоения учебного предмета, курса;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2) содержание учебного предмета, курса;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3) тематическое планирование с указанием количества часов, отводимых на освоение каждой темы.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716463" y="1484313"/>
            <a:ext cx="2592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Обсуждение рабочих программ учебных 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900113" y="2967038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Развивающийся учитель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имеет больше шансов инициировать и  поддержать процессы саморазвития ученика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00113" y="386080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Постоянно познающий себя учитель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сможет стать опорой для становления процессов самопознания ученика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331913" y="4652963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Владеющий основами и приёмами самоопределения учитель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способен реально помочь ученику в его самоопределении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827088" y="2852738"/>
            <a:ext cx="806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4213" y="2781300"/>
            <a:ext cx="41036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«Мы не говорим педагогам, поступайте так или иначе; 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мы говорим им: изучайте законы тех психологических явлений, 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которыми вы хотите управлять, 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и поступайте, соображаясь с этими законами и теми обстоятельствами, в которых вы хотите их приложить»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44675"/>
            <a:ext cx="2376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258888" y="5876925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К.Д.Ушинский Человек как предмет воспитания // Собр. Соч. в 11 т.- М., 1949. – Т.8.С.55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а1\Desktop\20170919_134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36838"/>
            <a:ext cx="547052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140200" y="1773238"/>
            <a:ext cx="3735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Семинар проводила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зам по УВР Ульянова С.П.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708400" y="1196975"/>
            <a:ext cx="5184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Авторские сайты : </a:t>
            </a:r>
            <a:r>
              <a:rPr lang="en-US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//galeeva-n</a:t>
            </a:r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//technologia-isud.ru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9" name="Группа 2"/>
          <p:cNvGrpSpPr>
            <a:grpSpLocks/>
          </p:cNvGrpSpPr>
          <p:nvPr/>
        </p:nvGrpSpPr>
        <p:grpSpPr bwMode="auto">
          <a:xfrm>
            <a:off x="539750" y="2708275"/>
            <a:ext cx="7993063" cy="3735388"/>
            <a:chOff x="539750" y="1803164"/>
            <a:chExt cx="7993063" cy="4761050"/>
          </a:xfrm>
        </p:grpSpPr>
        <p:grpSp>
          <p:nvGrpSpPr>
            <p:cNvPr id="4101" name="Группа 1"/>
            <p:cNvGrpSpPr>
              <a:grpSpLocks/>
            </p:cNvGrpSpPr>
            <p:nvPr/>
          </p:nvGrpSpPr>
          <p:grpSpPr bwMode="auto">
            <a:xfrm>
              <a:off x="539750" y="1803164"/>
              <a:ext cx="7993063" cy="4182722"/>
              <a:chOff x="539552" y="-241499"/>
              <a:chExt cx="7992888" cy="5228623"/>
            </a:xfrm>
          </p:grpSpPr>
          <p:sp>
            <p:nvSpPr>
              <p:cNvPr id="4103" name="Прямоугольник 5"/>
              <p:cNvSpPr>
                <a:spLocks noChangeArrowheads="1"/>
              </p:cNvSpPr>
              <p:nvPr/>
            </p:nvSpPr>
            <p:spPr bwMode="auto">
              <a:xfrm>
                <a:off x="539552" y="-241499"/>
                <a:ext cx="7992888" cy="58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Monotype Corsiva" pitchFamily="66" charset="0"/>
                  </a:rPr>
                  <a:t> </a:t>
                </a:r>
                <a:endParaRPr lang="ru-RU">
                  <a:solidFill>
                    <a:srgbClr val="31859C"/>
                  </a:solidFill>
                  <a:latin typeface="Calibri" pitchFamily="34" charset="0"/>
                </a:endParaRPr>
              </a:p>
            </p:txBody>
          </p:sp>
          <p:sp>
            <p:nvSpPr>
              <p:cNvPr id="4104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349395"/>
                <a:ext cx="3628503" cy="637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000000"/>
                    </a:solidFill>
                    <a:latin typeface="Monotype Corsiva" pitchFamily="66" charset="0"/>
                  </a:rPr>
                  <a:t> </a:t>
                </a:r>
                <a:endParaRPr lang="ru-RU" sz="2000" b="1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102" name="TextBox 4"/>
            <p:cNvSpPr txBox="1">
              <a:spLocks noChangeArrowheads="1"/>
            </p:cNvSpPr>
            <p:nvPr/>
          </p:nvSpPr>
          <p:spPr bwMode="auto">
            <a:xfrm>
              <a:off x="2411760" y="6093296"/>
              <a:ext cx="237566" cy="47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1859C"/>
                  </a:solidFill>
                  <a:latin typeface="Calibri" pitchFamily="34" charset="0"/>
                </a:rPr>
                <a:t> </a:t>
              </a:r>
              <a:endParaRPr lang="ru-RU" b="1">
                <a:solidFill>
                  <a:srgbClr val="31859C"/>
                </a:solidFill>
                <a:latin typeface="Calibri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86000" y="296733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cs typeface="Mongolian Baiti" pitchFamily="66" charset="0"/>
              </a:rPr>
              <a:t>В.А.Сухомлинский</a:t>
            </a:r>
            <a:endParaRPr lang="ru-RU" sz="2800" dirty="0">
              <a:latin typeface="+mn-lt"/>
              <a:cs typeface="Mongolian Baiti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95288" y="2332038"/>
            <a:ext cx="78486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>
                <a:cs typeface="Times New Roman" pitchFamily="18" charset="0"/>
              </a:rPr>
              <a:t>Примерный алгоритм описания уроков.</a:t>
            </a:r>
            <a:endParaRPr lang="ru-RU" sz="7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> </a:t>
            </a:r>
            <a:endParaRPr lang="ru-RU" sz="1100">
              <a:latin typeface="Calibri" pitchFamily="34" charset="0"/>
            </a:endParaRPr>
          </a:p>
          <a:p>
            <a:r>
              <a:rPr lang="ru-RU" sz="1100">
                <a:latin typeface="Calibri" pitchFamily="34" charset="0"/>
              </a:rPr>
              <a:t> </a:t>
            </a:r>
          </a:p>
          <a:p>
            <a:r>
              <a:rPr lang="ru-RU" sz="1100">
                <a:latin typeface="Calibri" pitchFamily="34" charset="0"/>
              </a:rPr>
              <a:t>Введение – описание программы, темы, места урока, его роли в логике изучения темы. Рекомендации по подготовке учителя к этому уроку. Как этот урок  поддерживает социализацию учащихся – содержанием, формами деятельности, целями…</a:t>
            </a:r>
          </a:p>
          <a:p>
            <a:r>
              <a:rPr lang="ru-RU" sz="1100">
                <a:latin typeface="Calibri" pitchFamily="34" charset="0"/>
              </a:rPr>
              <a:t>Особенности детей в классе, учитываемые при подготовке к уроку (детей называть по имени – Саша Н.)</a:t>
            </a:r>
          </a:p>
          <a:p>
            <a:r>
              <a:rPr lang="ru-RU" sz="1100">
                <a:latin typeface="Calibri" pitchFamily="34" charset="0"/>
              </a:rPr>
              <a:t>Информационная карта урока.</a:t>
            </a:r>
          </a:p>
          <a:p>
            <a:r>
              <a:rPr lang="ru-RU" sz="1100">
                <a:latin typeface="Calibri" pitchFamily="34" charset="0"/>
              </a:rPr>
              <a:t>Подробное описание хода урока:</a:t>
            </a:r>
          </a:p>
          <a:p>
            <a:r>
              <a:rPr lang="ru-RU" sz="1100">
                <a:latin typeface="Calibri" pitchFamily="34" charset="0"/>
              </a:rPr>
              <a:t>по этапам, </a:t>
            </a:r>
          </a:p>
          <a:p>
            <a:r>
              <a:rPr lang="ru-RU" sz="1100">
                <a:latin typeface="Calibri" pitchFamily="34" charset="0"/>
              </a:rPr>
              <a:t>с опорой на файлы презентации (слайды, видеофрагменты), </a:t>
            </a:r>
          </a:p>
          <a:p>
            <a:r>
              <a:rPr lang="ru-RU" sz="1100">
                <a:latin typeface="Calibri" pitchFamily="34" charset="0"/>
              </a:rPr>
              <a:t>со ссылками на дидактические материалы, данные в приложениях,</a:t>
            </a:r>
          </a:p>
          <a:p>
            <a:r>
              <a:rPr lang="ru-RU" sz="1100">
                <a:latin typeface="Calibri" pitchFamily="34" charset="0"/>
              </a:rPr>
              <a:t>с описанием возможных сложностей каждого этапа.</a:t>
            </a:r>
          </a:p>
          <a:p>
            <a:r>
              <a:rPr lang="ru-RU" sz="1100">
                <a:latin typeface="Calibri" pitchFamily="34" charset="0"/>
              </a:rPr>
              <a:t>Приложения:</a:t>
            </a:r>
          </a:p>
          <a:p>
            <a:r>
              <a:rPr lang="ru-RU" sz="1100">
                <a:latin typeface="Calibri" pitchFamily="34" charset="0"/>
              </a:rPr>
              <a:t>тексты промежуточной диагностики</a:t>
            </a:r>
          </a:p>
          <a:p>
            <a:r>
              <a:rPr lang="ru-RU" sz="1100">
                <a:latin typeface="Calibri" pitchFamily="34" charset="0"/>
              </a:rPr>
              <a:t>индивидуализированные задания ( хорошо дать  матрицу дидактического потенциала использованных заданий) </a:t>
            </a:r>
          </a:p>
          <a:p>
            <a:r>
              <a:rPr lang="ru-RU" sz="1100">
                <a:latin typeface="Calibri" pitchFamily="34" charset="0"/>
              </a:rPr>
              <a:t>список  литературы для учителя</a:t>
            </a:r>
          </a:p>
          <a:p>
            <a:r>
              <a:rPr lang="ru-RU" sz="1100">
                <a:latin typeface="Calibri" pitchFamily="34" charset="0"/>
              </a:rPr>
              <a:t>перечень домашних заданий ( с дифференциацией, если есть) и т.д.</a:t>
            </a:r>
          </a:p>
          <a:p>
            <a:pPr eaLnBrk="0" hangingPunct="0"/>
            <a:r>
              <a:rPr lang="ru-RU" sz="1100">
                <a:cs typeface="Times New Roman" pitchFamily="18" charset="0"/>
              </a:rPr>
              <a:t>жностей каждого этапа.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Приложения: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тексты промежуточной диагностики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индивидуализированные задания ( хорошо дать  матрицу дидактического потенциала использованных заданий) 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список  литературы для учителя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перечень домашних заданий ( с дифференциацией, если есть) и т.д.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0"/>
            <a:ext cx="8424862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u="sng" dirty="0">
                <a:latin typeface="Arial" pitchFamily="34" charset="0"/>
                <a:cs typeface="+mn-cs"/>
              </a:rPr>
              <a:t>Домашние задания</a:t>
            </a:r>
            <a:r>
              <a:rPr lang="ru-RU" sz="1600" dirty="0">
                <a:latin typeface="Arial" pitchFamily="34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Задания должны быть интересны по форме,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стимулировать поисковую работу,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но не должны быть  очень сложными по содержанию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пока  волевая составляющая учебной мотивации невысока.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Можно давать такие задания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Составить кроссворд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с изучаемыми терминами и написать к нему вопросы;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 Составить и оформить тест по изучаемому параграфу;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  Провести анкетирование или опрос в окружающем социуме,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записать результаты в виде таблицы,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проанализировать, сделать вывод;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 Создать компьютерную презентацию к изучаемой теме по плану,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предложенному учителем.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5288" y="2708275"/>
            <a:ext cx="96488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Arial Narrow" pitchFamily="34" charset="0"/>
              </a:rPr>
              <a:t>- Что такое метапредметность, метадеятельность, метазнания, метаспособы? Как они соотносятся друг с другом?</a:t>
            </a:r>
          </a:p>
          <a:p>
            <a:endParaRPr lang="ru-RU" sz="1400" b="1">
              <a:latin typeface="Arial Narrow" pitchFamily="34" charset="0"/>
            </a:endParaRPr>
          </a:p>
          <a:p>
            <a:r>
              <a:rPr lang="ru-RU" sz="1400" b="1">
                <a:latin typeface="Arial Narrow" pitchFamily="34" charset="0"/>
              </a:rPr>
              <a:t>- Что такое метапредметы? Где их взять (или как их разработать)? Кто их будет вести? Как изыскать возможность их включения в учебный план при сегодняшней перегрузки учебного материала?</a:t>
            </a:r>
          </a:p>
          <a:p>
            <a:endParaRPr lang="ru-RU" sz="1400" b="1">
              <a:latin typeface="Arial Narrow" pitchFamily="34" charset="0"/>
            </a:endParaRPr>
          </a:p>
          <a:p>
            <a:r>
              <a:rPr lang="ru-RU" sz="1400" b="1">
                <a:latin typeface="Arial Narrow" pitchFamily="34" charset="0"/>
              </a:rPr>
              <a:t>- Как увязать необходимость реализации принципа метапредметности в обучении с высокой подготовкой к ЕГЭ?</a:t>
            </a:r>
          </a:p>
          <a:p>
            <a:endParaRPr lang="ru-RU" sz="1400" b="1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Arial Narrow" pitchFamily="34" charset="0"/>
              </a:rPr>
              <a:t>Существуют ли другие </a:t>
            </a:r>
          </a:p>
          <a:p>
            <a:r>
              <a:rPr lang="ru-RU" sz="1400" b="1">
                <a:latin typeface="Arial Narrow" pitchFamily="34" charset="0"/>
              </a:rPr>
              <a:t>пути обеспечения принципа </a:t>
            </a:r>
          </a:p>
          <a:p>
            <a:r>
              <a:rPr lang="ru-RU" sz="1400" b="1">
                <a:latin typeface="Arial Narrow" pitchFamily="34" charset="0"/>
              </a:rPr>
              <a:t>метапредметности в школе?</a:t>
            </a:r>
          </a:p>
          <a:p>
            <a:endParaRPr lang="ru-RU" sz="1400" b="1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Arial Narrow" pitchFamily="34" charset="0"/>
              </a:rPr>
              <a:t>-   Какие технологии и методики</a:t>
            </a:r>
          </a:p>
          <a:p>
            <a:r>
              <a:rPr lang="ru-RU" sz="1400" b="1">
                <a:latin typeface="Arial Narrow" pitchFamily="34" charset="0"/>
              </a:rPr>
              <a:t>способствуют формированию </a:t>
            </a:r>
          </a:p>
          <a:p>
            <a:r>
              <a:rPr lang="ru-RU" sz="1400" b="1">
                <a:latin typeface="Arial Narrow" pitchFamily="34" charset="0"/>
              </a:rPr>
              <a:t>метапредметных результатов?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света1\Desktop\20170919_134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24175"/>
            <a:ext cx="7772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63713" y="2781300"/>
            <a:ext cx="5545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Памятка для учителя по видам развивающих/ диагностических заданий.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339975" y="3644900"/>
            <a:ext cx="54006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Цифровой диктант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Буквенный диктант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Числовой диктант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Развивающие каноны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Задания на развития зрительной памяти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Логические поисковые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а1\Desktop\20170919_135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24175"/>
            <a:ext cx="62642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643438" y="1341438"/>
            <a:ext cx="33131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Обсуждение   развивающих  заданий для учащихся. С учителями проведена разминка  по ОУУН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452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Monotype Corsiva</vt:lpstr>
      <vt:lpstr>Arial Narrow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Админ</cp:lastModifiedBy>
  <cp:revision>20</cp:revision>
  <dcterms:created xsi:type="dcterms:W3CDTF">2014-03-02T13:46:04Z</dcterms:created>
  <dcterms:modified xsi:type="dcterms:W3CDTF">2017-09-21T08:14:34Z</dcterms:modified>
</cp:coreProperties>
</file>